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1" r:id="rId5"/>
    <p:sldId id="262" r:id="rId6"/>
    <p:sldId id="263" r:id="rId7"/>
    <p:sldId id="278" r:id="rId8"/>
    <p:sldId id="265" r:id="rId9"/>
    <p:sldId id="266" r:id="rId10"/>
    <p:sldId id="267" r:id="rId11"/>
    <p:sldId id="270" r:id="rId12"/>
    <p:sldId id="276" r:id="rId13"/>
    <p:sldId id="273" r:id="rId14"/>
    <p:sldId id="272" r:id="rId15"/>
    <p:sldId id="275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1" autoAdjust="0"/>
    <p:restoredTop sz="86481" autoAdjust="0"/>
  </p:normalViewPr>
  <p:slideViewPr>
    <p:cSldViewPr snapToGrid="0">
      <p:cViewPr varScale="1">
        <p:scale>
          <a:sx n="75" d="100"/>
          <a:sy n="75" d="100"/>
        </p:scale>
        <p:origin x="75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10"/>
    </p:cViewPr>
  </p:sorterViewPr>
  <p:notesViewPr>
    <p:cSldViewPr snapToGrid="0">
      <p:cViewPr varScale="1">
        <p:scale>
          <a:sx n="44" d="100"/>
          <a:sy n="44" d="100"/>
        </p:scale>
        <p:origin x="242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06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F6356-96F0-4A11-AFA6-C3B902FEDE3B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D54CA-A7F1-4A12-B29E-2875CB44F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223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D54CA-A7F1-4A12-B29E-2875CB44F69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05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1A6BC-B201-4787-A225-F337D4ADF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000BF-4F9E-4778-A80E-36A7ECD7C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FAA25-B30C-44EA-9DE2-E9407FA4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A808-764D-4193-BAFC-071D8EBECF93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81E87-453C-4312-859E-BFC1DD62E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9A52E-80E2-4E87-8CD9-A3D2C651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67F1-DAC2-4FE7-947C-0CA4A48B0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54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B7BE-0590-471D-8519-B17D0D70C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0AACC2-934F-4D24-BA20-3F8C1638D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D37C7-77C0-4788-BFD1-043C897F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A808-764D-4193-BAFC-071D8EBECF93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C3F8A-82B2-4B98-B659-516868622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60970-BB32-4A0C-8D58-6233DDC7F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67F1-DAC2-4FE7-947C-0CA4A48B0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6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94B62-C166-4C63-96D0-F218C712FB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CBA6C-25D1-42A5-9271-3434F2D40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961E2-CC5D-4893-9359-783F8BFA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A808-764D-4193-BAFC-071D8EBECF93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3A9B3-3DF2-4849-AC7C-5BEEA624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01842-9964-49AE-95C2-60B29ED8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67F1-DAC2-4FE7-947C-0CA4A48B0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50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A165C-BCFC-4D26-87D0-BD189473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B4EB5-2E41-4362-98F9-DA3698F88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E7F87-EC07-402B-BAA4-A9195A67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A808-764D-4193-BAFC-071D8EBECF93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52855-2FB4-4AD1-8893-936AB81F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AA6C6-7C38-4EB0-BE8F-10F61A7A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67F1-DAC2-4FE7-947C-0CA4A48B0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62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8574-A1FC-46C1-BC65-181DF2521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E40F5-CF63-446C-B4D6-829EA0CA8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A40A2-1449-4DEF-ACC4-F18AC9C7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A808-764D-4193-BAFC-071D8EBECF93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A363C-AFBE-4736-AD2C-F9AC424EF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B820C-F6FE-41BB-AAC2-4B86461F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67F1-DAC2-4FE7-947C-0CA4A48B0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81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11FA-F085-4EF8-BE29-8EDE71C4E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A4681-C831-4C44-92AD-928A7B0B5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BA2E3-30A1-40A0-BA26-70CDBA383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BBA62-021B-45DF-A180-FE21EA01A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A808-764D-4193-BAFC-071D8EBECF93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F9576-374F-4202-81F4-84266D79E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4F09B-8975-4ECB-B686-DC434E96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67F1-DAC2-4FE7-947C-0CA4A48B0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48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30B92-EBD0-4859-A5C5-5EC4A7D19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273F4-4754-4C2B-A612-384C7A2B3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870D8-F7F3-45F1-A10C-DAA9E71D4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1BDAF-DCC6-4964-90FA-D3E7B0737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E3799-CB68-4430-A25A-DA310CD8A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F3FC2-28B5-4F92-A51A-5679C8730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A808-764D-4193-BAFC-071D8EBECF93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A506FB-631F-4B92-9616-47179509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DEABAF-F553-48ED-8064-ACF2D0D8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67F1-DAC2-4FE7-947C-0CA4A48B0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67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CA58-5209-44FB-B23E-CB801041B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37F38E-2D86-4B88-9AEB-06E306069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A808-764D-4193-BAFC-071D8EBECF93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E80C4-772D-469D-848F-373582C1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F25F59-0086-4437-A901-446BEA5D5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67F1-DAC2-4FE7-947C-0CA4A48B0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01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615B2-A4B1-4C2C-B4A8-2DA92A0D9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A808-764D-4193-BAFC-071D8EBECF93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480B9-CAF9-42BD-A84E-C72C208E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57F6C-7033-4848-BE65-3358799D6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67F1-DAC2-4FE7-947C-0CA4A48B0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89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3174-3716-4FFD-8CB0-B4519AD9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64117-2BD0-4D76-B609-BD02D5C5F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3546A-E49E-4192-B3FA-907FCB497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1599-970F-4534-88AA-D6D907EF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A808-764D-4193-BAFC-071D8EBECF93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654CC-9BE7-4A19-8B5B-7F4BEC86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A5894-8D7F-4D2A-BD87-B8252A3A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67F1-DAC2-4FE7-947C-0CA4A48B0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68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C0AB5-5EF0-4A21-BB8D-2523729F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EFF4F6-FF71-4509-8FA1-7C59FA1AE5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64490-FFFE-424F-BBFF-C1E667551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04F3A-A7B7-41B6-94E6-50970227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A808-764D-4193-BAFC-071D8EBECF93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0AB3B-70CD-4046-831B-62D8B0C6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BB100-7713-4037-AD80-A2FBF6B1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67F1-DAC2-4FE7-947C-0CA4A48B0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37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A8CDC-5D04-4591-9133-2DAC8385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2745E-4DFE-4F98-AE2A-45B26808E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E01AE-24DC-4B0F-A21A-57F5FC981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3A808-764D-4193-BAFC-071D8EBECF93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81828-3C11-41A3-B237-5235AB379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1239E-E710-4A9A-8D6C-05F7F28FD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867F1-DAC2-4FE7-947C-0CA4A48B0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8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945/ajcn.2009.28826" TargetMode="External"/><Relationship Id="rId2" Type="http://schemas.openxmlformats.org/officeDocument/2006/relationships/hyperlink" Target="http://www.hindawi.com/journals/jobe/2014/378501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161F-DE2C-41DF-8C5E-4A5977431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4555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Trebuchet MS" panose="020B0603020202020204" pitchFamily="34" charset="0"/>
              </a:rPr>
              <a:t>Reducing Childhood Obesity </a:t>
            </a:r>
            <a:br>
              <a:rPr lang="en-GB" sz="4400" dirty="0">
                <a:latin typeface="Trebuchet MS" panose="020B0603020202020204" pitchFamily="34" charset="0"/>
              </a:rPr>
            </a:br>
            <a:br>
              <a:rPr lang="en-GB" sz="4400" dirty="0">
                <a:latin typeface="Trebuchet MS" panose="020B0603020202020204" pitchFamily="34" charset="0"/>
              </a:rPr>
            </a:br>
            <a:r>
              <a:rPr lang="en-GB" sz="3600" dirty="0">
                <a:latin typeface="Trebuchet MS" panose="020B0603020202020204" pitchFamily="34" charset="0"/>
              </a:rPr>
              <a:t>case studies from local, national and international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4C3CE-A720-4592-9B8E-B91A15253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734558"/>
            <a:ext cx="9183757" cy="165576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Trebuchet MS" panose="020B0603020202020204" pitchFamily="34" charset="0"/>
              </a:rPr>
              <a:t>Michael Baber   </a:t>
            </a:r>
          </a:p>
          <a:p>
            <a:r>
              <a:rPr lang="en-GB" sz="3200" dirty="0">
                <a:latin typeface="Trebuchet MS" panose="020B0603020202020204" pitchFamily="34" charset="0"/>
              </a:rPr>
              <a:t>Director, Health Action Campaign</a:t>
            </a:r>
          </a:p>
          <a:p>
            <a:pPr algn="l"/>
            <a:endParaRPr lang="en-GB" sz="3200" dirty="0">
              <a:latin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3DBC15-90F4-4F04-AC1C-7AAECB8554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6" b="34660"/>
          <a:stretch/>
        </p:blipFill>
        <p:spPr>
          <a:xfrm>
            <a:off x="8627166" y="5521326"/>
            <a:ext cx="3442256" cy="129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12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653B0-5714-477B-84DB-F7F15582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</a:t>
            </a:r>
            <a:r>
              <a:rPr lang="en-GB" sz="4000" dirty="0">
                <a:latin typeface="Trebuchet MS" panose="020B0603020202020204" pitchFamily="34" charset="0"/>
              </a:rPr>
              <a:t>The Children’s Obesity Clinic Treatment</a:t>
            </a:r>
            <a:br>
              <a:rPr lang="en-GB" sz="4000" dirty="0">
                <a:latin typeface="Trebuchet MS" panose="020B0603020202020204" pitchFamily="34" charset="0"/>
              </a:rPr>
            </a:br>
            <a:r>
              <a:rPr lang="en-GB" sz="4000" dirty="0">
                <a:latin typeface="Trebuchet MS" panose="020B0603020202020204" pitchFamily="34" charset="0"/>
              </a:rPr>
              <a:t> </a:t>
            </a:r>
            <a:r>
              <a:rPr lang="en-GB" sz="2400" dirty="0">
                <a:latin typeface="Trebuchet MS" panose="020B0603020202020204" pitchFamily="34" charset="0"/>
              </a:rPr>
              <a:t>(</a:t>
            </a:r>
            <a:r>
              <a:rPr lang="en-GB" sz="2400" dirty="0" err="1">
                <a:latin typeface="Trebuchet MS" panose="020B0603020202020204" pitchFamily="34" charset="0"/>
              </a:rPr>
              <a:t>Holbaek</a:t>
            </a:r>
            <a:r>
              <a:rPr lang="en-GB" sz="2400" dirty="0">
                <a:latin typeface="Trebuchet MS" panose="020B0603020202020204" pitchFamily="34" charset="0"/>
              </a:rPr>
              <a:t>, Denmark 2008-2018)</a:t>
            </a:r>
            <a:endParaRPr lang="en-GB" sz="40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4B386-1976-41FD-BF1A-C82FDC24A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GB" sz="2400" dirty="0">
              <a:latin typeface="Trebuchet MS" panose="020B0603020202020204" pitchFamily="34" charset="0"/>
            </a:endParaRPr>
          </a:p>
          <a:p>
            <a:pPr lvl="0"/>
            <a:r>
              <a:rPr lang="en-GB" sz="2400" dirty="0">
                <a:latin typeface="Trebuchet MS" panose="020B0603020202020204" pitchFamily="34" charset="0"/>
              </a:rPr>
              <a:t>Treats obesity as a chronic disease</a:t>
            </a:r>
          </a:p>
          <a:p>
            <a:pPr lvl="0"/>
            <a:r>
              <a:rPr lang="en-GB" sz="2400" dirty="0">
                <a:latin typeface="Trebuchet MS" panose="020B0603020202020204" pitchFamily="34" charset="0"/>
              </a:rPr>
              <a:t>Children with weight problems referred to hospital</a:t>
            </a:r>
          </a:p>
          <a:p>
            <a:pPr lvl="0"/>
            <a:r>
              <a:rPr lang="en-GB" sz="2400" dirty="0">
                <a:latin typeface="Trebuchet MS" panose="020B0603020202020204" pitchFamily="34" charset="0"/>
              </a:rPr>
              <a:t>Seen by a paediatrician and a dietitian</a:t>
            </a:r>
          </a:p>
          <a:p>
            <a:pPr lvl="0"/>
            <a:r>
              <a:rPr lang="en-GB" sz="2400" dirty="0">
                <a:latin typeface="Trebuchet MS" panose="020B0603020202020204" pitchFamily="34" charset="0"/>
              </a:rPr>
              <a:t>Plus a paediatric nurse, a psychologist or a social worker if needed</a:t>
            </a:r>
          </a:p>
          <a:p>
            <a:pPr lvl="0"/>
            <a:r>
              <a:rPr lang="en-GB" sz="2400" dirty="0">
                <a:latin typeface="Trebuchet MS" panose="020B0603020202020204" pitchFamily="34" charset="0"/>
              </a:rPr>
              <a:t>Teach parents how to control their children’s environment e.g. no 2nd helpings for 20 mins, no TV before 5pm, pocket money in a bank account</a:t>
            </a:r>
          </a:p>
          <a:p>
            <a:pPr lvl="0"/>
            <a:r>
              <a:rPr lang="en-GB" sz="2400" dirty="0">
                <a:latin typeface="Trebuchet MS" panose="020B0603020202020204" pitchFamily="34" charset="0"/>
              </a:rPr>
              <a:t>Successfully replicated elsewhere in Denmark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54639-EFFE-48EC-935D-9634170C32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6" b="34660"/>
          <a:stretch/>
        </p:blipFill>
        <p:spPr>
          <a:xfrm>
            <a:off x="8627166" y="5521326"/>
            <a:ext cx="3442256" cy="129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56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CC6F4-B5EF-4DD0-97DA-5AD04B1B8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rebuchet MS" panose="020B0603020202020204" pitchFamily="34" charset="0"/>
              </a:rPr>
              <a:t>A whole systems approach in the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F5996-181E-4EC3-AC2B-790E08288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2" y="1825625"/>
            <a:ext cx="1047915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>
                <a:latin typeface="Trebuchet MS" panose="020B0603020202020204" pitchFamily="34" charset="0"/>
              </a:rPr>
              <a:t>To identify how local authorities can make greater in-roads into tackling obesity by taking a more ‘whole systems’ approach</a:t>
            </a:r>
          </a:p>
          <a:p>
            <a:pPr marL="0" indent="0" algn="ctr">
              <a:buNone/>
            </a:pPr>
            <a:endParaRPr lang="en-GB" sz="2400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en-GB" sz="2400" dirty="0">
                <a:latin typeface="Trebuchet MS" panose="020B0603020202020204" pitchFamily="34" charset="0"/>
              </a:rPr>
              <a:t>Local Government Association</a:t>
            </a:r>
          </a:p>
          <a:p>
            <a:pPr marL="0" indent="0" algn="ctr">
              <a:buNone/>
            </a:pPr>
            <a:r>
              <a:rPr lang="en-GB" sz="2400" dirty="0">
                <a:latin typeface="Trebuchet MS" panose="020B0603020202020204" pitchFamily="34" charset="0"/>
              </a:rPr>
              <a:t>Public Health England</a:t>
            </a:r>
          </a:p>
          <a:p>
            <a:pPr marL="0" indent="0" algn="ctr">
              <a:buNone/>
            </a:pPr>
            <a:r>
              <a:rPr lang="en-GB" sz="2400" dirty="0">
                <a:latin typeface="Trebuchet MS" panose="020B0603020202020204" pitchFamily="34" charset="0"/>
              </a:rPr>
              <a:t>Leeds Becket University </a:t>
            </a:r>
          </a:p>
          <a:p>
            <a:pPr marL="0" indent="0" algn="ctr">
              <a:buNone/>
            </a:pPr>
            <a:r>
              <a:rPr lang="en-GB" sz="2400" dirty="0">
                <a:latin typeface="Trebuchet MS" panose="020B0603020202020204" pitchFamily="34" charset="0"/>
              </a:rPr>
              <a:t>Association of Directors of Public Health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5DE0AD-370D-44D2-BFBC-7AFC56F94B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6" b="34660"/>
          <a:stretch/>
        </p:blipFill>
        <p:spPr>
          <a:xfrm>
            <a:off x="8627166" y="5521326"/>
            <a:ext cx="3442256" cy="129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9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2467-1519-432A-97B0-8775C406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3" y="0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Trebuchet MS" panose="020B0603020202020204" pitchFamily="34" charset="0"/>
              </a:rPr>
              <a:t>Voluntary, Statutory or Third 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498D2-70A2-4AD5-AFEF-7EEA39605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082"/>
            <a:ext cx="10515600" cy="4658881"/>
          </a:xfrm>
        </p:spPr>
        <p:txBody>
          <a:bodyPr>
            <a:normAutofit/>
          </a:bodyPr>
          <a:lstStyle/>
          <a:p>
            <a:r>
              <a:rPr lang="en-GB" sz="2600" b="1" dirty="0">
                <a:latin typeface="Trebuchet MS" panose="020B0603020202020204" pitchFamily="34" charset="0"/>
              </a:rPr>
              <a:t>Voluntary</a:t>
            </a:r>
            <a:r>
              <a:rPr lang="en-GB" sz="2600" dirty="0">
                <a:latin typeface="Trebuchet MS" panose="020B0603020202020204" pitchFamily="34" charset="0"/>
              </a:rPr>
              <a:t> e.g. Responsibility Deal, 2016 Childhood Obesity Plan and LGA/PHE Whole Systems pilots</a:t>
            </a:r>
          </a:p>
          <a:p>
            <a:endParaRPr lang="en-GB" sz="2600" dirty="0">
              <a:latin typeface="Trebuchet MS" panose="020B0603020202020204" pitchFamily="34" charset="0"/>
            </a:endParaRPr>
          </a:p>
          <a:p>
            <a:r>
              <a:rPr lang="en-GB" sz="2600" b="1" dirty="0">
                <a:latin typeface="Trebuchet MS" panose="020B0603020202020204" pitchFamily="34" charset="0"/>
              </a:rPr>
              <a:t>Statutory</a:t>
            </a:r>
            <a:r>
              <a:rPr lang="en-GB" sz="2600" dirty="0">
                <a:latin typeface="Trebuchet MS" panose="020B0603020202020204" pitchFamily="34" charset="0"/>
              </a:rPr>
              <a:t> e.g. Soft Drinks levy, Calorie labelling and proposed 9 pm watershed for HFSS advertising</a:t>
            </a:r>
          </a:p>
          <a:p>
            <a:endParaRPr lang="en-GB" sz="2600" dirty="0">
              <a:latin typeface="Trebuchet MS" panose="020B0603020202020204" pitchFamily="34" charset="0"/>
            </a:endParaRPr>
          </a:p>
          <a:p>
            <a:r>
              <a:rPr lang="en-GB" sz="2600" b="1" dirty="0">
                <a:latin typeface="Trebuchet MS" panose="020B0603020202020204" pitchFamily="34" charset="0"/>
              </a:rPr>
              <a:t>Third Way </a:t>
            </a:r>
            <a:r>
              <a:rPr lang="en-GB" sz="2600" dirty="0">
                <a:latin typeface="Trebuchet MS" panose="020B0603020202020204" pitchFamily="34" charset="0"/>
              </a:rPr>
              <a:t>e.g. Elected Mayors + health remit + Tackling Obesity Fund - to reduce childhood obesity across 40% of England</a:t>
            </a:r>
          </a:p>
          <a:p>
            <a:pPr marL="0" indent="0">
              <a:buNone/>
            </a:pPr>
            <a:endParaRPr lang="en-GB" sz="2400" dirty="0"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EEF62-EA1E-4F69-B2A0-ECE904266B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6" b="34660"/>
          <a:stretch/>
        </p:blipFill>
        <p:spPr>
          <a:xfrm>
            <a:off x="8627166" y="5632174"/>
            <a:ext cx="3442256" cy="117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04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ED53D-0FC3-43D9-AEC8-DB37D3C3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93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Trebuchet MS" panose="020B0603020202020204" pitchFamily="34" charset="0"/>
              </a:rPr>
              <a:t>Social Marketing - Generation Z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90B38-9803-4C26-947F-07548D6F4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224"/>
            <a:ext cx="10515600" cy="45897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>
                <a:latin typeface="Trebuchet MS" panose="020B0603020202020204" pitchFamily="34" charset="0"/>
              </a:rPr>
              <a:t>The healthiest generation?</a:t>
            </a:r>
          </a:p>
          <a:p>
            <a:pPr marL="0" lvl="0" indent="0">
              <a:buNone/>
            </a:pPr>
            <a:r>
              <a:rPr lang="en-GB" sz="2200" dirty="0">
                <a:latin typeface="Trebuchet MS" panose="020B0603020202020204" pitchFamily="34" charset="0"/>
              </a:rPr>
              <a:t>Smoke less, drink less alcohol, exercise more and eat more healthily (ONS/NHS)</a:t>
            </a:r>
          </a:p>
          <a:p>
            <a:pPr marL="0" indent="0">
              <a:buNone/>
            </a:pPr>
            <a:r>
              <a:rPr lang="en-GB" sz="2200" dirty="0">
                <a:latin typeface="Trebuchet MS" panose="020B0603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GB" sz="2200" b="1" dirty="0">
                <a:latin typeface="Trebuchet MS" panose="020B0603020202020204" pitchFamily="34" charset="0"/>
              </a:rPr>
              <a:t>‘Whole systems’ social marketing campaign to reduce sugar consumption</a:t>
            </a:r>
          </a:p>
          <a:p>
            <a:r>
              <a:rPr lang="en-GB" sz="2200" dirty="0">
                <a:latin typeface="Trebuchet MS" panose="020B0603020202020204" pitchFamily="34" charset="0"/>
              </a:rPr>
              <a:t>Health experts AND celebrity chefs</a:t>
            </a:r>
          </a:p>
          <a:p>
            <a:r>
              <a:rPr lang="en-GB" sz="2200" dirty="0">
                <a:latin typeface="Trebuchet MS" panose="020B0603020202020204" pitchFamily="34" charset="0"/>
              </a:rPr>
              <a:t>Extensive media AND social media coverage</a:t>
            </a:r>
          </a:p>
          <a:p>
            <a:endParaRPr lang="en-GB" sz="22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2200" b="1" dirty="0">
                <a:latin typeface="Trebuchet MS" panose="020B0603020202020204" pitchFamily="34" charset="0"/>
              </a:rPr>
              <a:t>Student Health Behaviour Change study </a:t>
            </a:r>
            <a:r>
              <a:rPr lang="en-GB" sz="2000" i="1" dirty="0">
                <a:latin typeface="Trebuchet MS" panose="020B0603020202020204" pitchFamily="34" charset="0"/>
              </a:rPr>
              <a:t>(</a:t>
            </a:r>
            <a:r>
              <a:rPr lang="en-GB" sz="2000" i="1" dirty="0" err="1">
                <a:latin typeface="Trebuchet MS" panose="020B0603020202020204" pitchFamily="34" charset="0"/>
              </a:rPr>
              <a:t>Perspect</a:t>
            </a:r>
            <a:r>
              <a:rPr lang="en-GB" sz="2000" i="1" dirty="0">
                <a:latin typeface="Trebuchet MS" panose="020B0603020202020204" pitchFamily="34" charset="0"/>
              </a:rPr>
              <a:t> Public Health 2018)</a:t>
            </a:r>
          </a:p>
          <a:p>
            <a:pPr marL="0" indent="0">
              <a:buNone/>
            </a:pPr>
            <a:r>
              <a:rPr lang="en-GB" sz="2200" dirty="0">
                <a:latin typeface="Trebuchet MS" panose="020B0603020202020204" pitchFamily="34" charset="0"/>
              </a:rPr>
              <a:t>68.2% of 18-21 year olds were trying to avoid sugary drinks</a:t>
            </a:r>
            <a:endParaRPr lang="en-GB" sz="2200" i="1" dirty="0">
              <a:latin typeface="Trebuchet MS" panose="020B0603020202020204" pitchFamily="34" charset="0"/>
            </a:endParaRPr>
          </a:p>
          <a:p>
            <a:pPr marL="0" lvl="0" indent="0">
              <a:buNone/>
            </a:pPr>
            <a:r>
              <a:rPr lang="en-GB" sz="2200" dirty="0">
                <a:latin typeface="Trebuchet MS" panose="020B0603020202020204" pitchFamily="34" charset="0"/>
              </a:rPr>
              <a:t>72.4% healthy weight, 12.8% underweight and 14.8% overweight</a:t>
            </a:r>
          </a:p>
          <a:p>
            <a:pPr marL="0" indent="0">
              <a:buNone/>
            </a:pPr>
            <a:r>
              <a:rPr lang="en-GB" sz="2200" dirty="0">
                <a:latin typeface="Trebuchet MS" panose="020B0603020202020204" pitchFamily="34" charset="0"/>
              </a:rPr>
              <a:t> </a:t>
            </a:r>
          </a:p>
          <a:p>
            <a:endParaRPr lang="en-GB" sz="2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28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4F38D-7ED8-4A3B-A62E-49359F1D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Trebuchet MS" panose="020B0603020202020204" pitchFamily="34" charset="0"/>
              </a:rPr>
              <a:t>Social Marketing – to the Food &amp; Drinks Industry</a:t>
            </a:r>
            <a:br>
              <a:rPr lang="en-GB" sz="3600" dirty="0">
                <a:latin typeface="Trebuchet MS" panose="020B0603020202020204" pitchFamily="34" charset="0"/>
              </a:rPr>
            </a:br>
            <a:endParaRPr lang="en-GB" sz="36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89F0E-3623-4A03-84FC-A1C8901B2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186099"/>
            <a:ext cx="10515600" cy="49803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100" b="1" dirty="0">
                <a:latin typeface="Trebuchet MS" panose="020B0603020202020204" pitchFamily="34" charset="0"/>
              </a:rPr>
              <a:t>What are your target audience’s needs, wants and concerns?</a:t>
            </a:r>
            <a:endParaRPr lang="en-GB" sz="31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3100" dirty="0">
                <a:latin typeface="Trebuchet MS" panose="020B0603020202020204" pitchFamily="34" charset="0"/>
              </a:rPr>
              <a:t>Profits, Customer response, Feasibility and Affordability</a:t>
            </a:r>
          </a:p>
          <a:p>
            <a:pPr marL="0" indent="0">
              <a:buNone/>
            </a:pPr>
            <a:r>
              <a:rPr lang="en-GB" sz="3100" dirty="0">
                <a:latin typeface="Trebuchet MS" panose="020B0603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GB" sz="3100" b="1" dirty="0">
                <a:latin typeface="Trebuchet MS" panose="020B0603020202020204" pitchFamily="34" charset="0"/>
              </a:rPr>
              <a:t>How to recognise and meet those concerns </a:t>
            </a:r>
          </a:p>
          <a:p>
            <a:pPr marL="0" indent="0">
              <a:buNone/>
            </a:pPr>
            <a:r>
              <a:rPr lang="en-GB" sz="3100" dirty="0">
                <a:latin typeface="Trebuchet MS" panose="020B0603020202020204" pitchFamily="34" charset="0"/>
              </a:rPr>
              <a:t>a) Customer lifetime value – health conscious consumers spend more, live longer</a:t>
            </a:r>
          </a:p>
          <a:p>
            <a:pPr marL="0" indent="0">
              <a:buNone/>
            </a:pPr>
            <a:r>
              <a:rPr lang="en-GB" sz="3100" dirty="0">
                <a:latin typeface="Trebuchet MS" panose="020B0603020202020204" pitchFamily="34" charset="0"/>
              </a:rPr>
              <a:t>b) Consumer research feedback – demand for healthier food continues to grow</a:t>
            </a:r>
          </a:p>
          <a:p>
            <a:pPr marL="0" indent="0">
              <a:buNone/>
            </a:pPr>
            <a:r>
              <a:rPr lang="en-GB" sz="3100" dirty="0">
                <a:latin typeface="Trebuchet MS" panose="020B0603020202020204" pitchFamily="34" charset="0"/>
              </a:rPr>
              <a:t>c) Reformulation is a core skill, specialist help available, R&amp;D corporation tax     relief + new options e.g. Soda-Lo and flavour delivery particles</a:t>
            </a:r>
          </a:p>
          <a:p>
            <a:pPr marL="0" indent="0">
              <a:buNone/>
            </a:pPr>
            <a:r>
              <a:rPr lang="en-GB" sz="3100" dirty="0">
                <a:latin typeface="Trebuchet MS" panose="020B0603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GB" sz="3100" b="1" dirty="0">
                <a:latin typeface="Trebuchet MS" panose="020B0603020202020204" pitchFamily="34" charset="0"/>
              </a:rPr>
              <a:t>Potential for Diversification</a:t>
            </a:r>
          </a:p>
          <a:p>
            <a:pPr marL="0" indent="0">
              <a:buNone/>
            </a:pPr>
            <a:r>
              <a:rPr lang="en-GB" sz="3100" dirty="0">
                <a:latin typeface="Trebuchet MS" panose="020B0603020202020204" pitchFamily="34" charset="0"/>
              </a:rPr>
              <a:t>e.g. Coca Cola launching 3 new drinks below the sugar tax threshold in 2018</a:t>
            </a:r>
          </a:p>
          <a:p>
            <a:pPr marL="0" indent="0">
              <a:buNone/>
            </a:pPr>
            <a:r>
              <a:rPr lang="en-GB" sz="3100" dirty="0">
                <a:latin typeface="Trebuchet MS" panose="020B0603020202020204" pitchFamily="34" charset="0"/>
              </a:rPr>
              <a:t>e.g. PepsiCo now owns Quaker Oats and has just acquired Health Warrior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65A15-9C62-474D-947F-8DB31EFABD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6" b="34660"/>
          <a:stretch/>
        </p:blipFill>
        <p:spPr>
          <a:xfrm>
            <a:off x="8627166" y="5521326"/>
            <a:ext cx="3442256" cy="129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7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B647C-D4D5-4B8D-AAE1-803A27A9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rebuchet MS" panose="020B0603020202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22C07-67D3-42D4-AF84-54668E4BF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73334"/>
          </a:xfrm>
        </p:spPr>
        <p:txBody>
          <a:bodyPr>
            <a:normAutofit fontScale="25000" lnSpcReduction="20000"/>
          </a:bodyPr>
          <a:lstStyle/>
          <a:p>
            <a:r>
              <a:rPr lang="en-GB" sz="9600" dirty="0">
                <a:latin typeface="Trebuchet MS" panose="020B0603020202020204" pitchFamily="34" charset="0"/>
              </a:rPr>
              <a:t>Prevention is better than cure, so first prevent childhood obesity</a:t>
            </a:r>
          </a:p>
          <a:p>
            <a:endParaRPr lang="en-GB" sz="7400" dirty="0">
              <a:latin typeface="Trebuchet MS" panose="020B0603020202020204" pitchFamily="34" charset="0"/>
            </a:endParaRPr>
          </a:p>
          <a:p>
            <a:r>
              <a:rPr lang="en-GB" sz="9600" dirty="0">
                <a:latin typeface="Trebuchet MS" panose="020B0603020202020204" pitchFamily="34" charset="0"/>
              </a:rPr>
              <a:t>Big problems need big solutions, so every available lever needs to be used – including the potential of Elected Mayors</a:t>
            </a:r>
          </a:p>
          <a:p>
            <a:endParaRPr lang="en-GB" sz="4900" dirty="0">
              <a:latin typeface="Trebuchet MS" panose="020B0603020202020204" pitchFamily="34" charset="0"/>
            </a:endParaRPr>
          </a:p>
          <a:p>
            <a:r>
              <a:rPr lang="en-GB" sz="9600" dirty="0">
                <a:latin typeface="Trebuchet MS" panose="020B0603020202020204" pitchFamily="34" charset="0"/>
              </a:rPr>
              <a:t>Whole systems approaches currently work best</a:t>
            </a:r>
          </a:p>
          <a:p>
            <a:endParaRPr lang="en-GB" sz="7400" dirty="0">
              <a:latin typeface="Trebuchet MS" panose="020B0603020202020204" pitchFamily="34" charset="0"/>
            </a:endParaRPr>
          </a:p>
          <a:p>
            <a:r>
              <a:rPr lang="en-GB" sz="9600" dirty="0">
                <a:latin typeface="Trebuchet MS" panose="020B0603020202020204" pitchFamily="34" charset="0"/>
              </a:rPr>
              <a:t>Generation Z – a positive trend to build on?</a:t>
            </a:r>
          </a:p>
          <a:p>
            <a:endParaRPr lang="en-GB" sz="7400" dirty="0">
              <a:latin typeface="Trebuchet MS" panose="020B0603020202020204" pitchFamily="34" charset="0"/>
            </a:endParaRPr>
          </a:p>
          <a:p>
            <a:r>
              <a:rPr lang="en-GB" sz="9600" dirty="0">
                <a:latin typeface="Trebuchet MS" panose="020B0603020202020204" pitchFamily="34" charset="0"/>
              </a:rPr>
              <a:t>Use Social Marketing to change Food &amp; Drink industry behaviour, not just the behaviour of individual consumers</a:t>
            </a:r>
            <a:r>
              <a:rPr lang="en-GB" dirty="0">
                <a:latin typeface="Trebuchet MS" panose="020B0603020202020204" pitchFamily="34" charset="0"/>
              </a:rPr>
              <a:t>  </a:t>
            </a:r>
          </a:p>
          <a:p>
            <a:pPr marL="0" indent="0">
              <a:buNone/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FD282D-1E9E-4614-9B7D-52C9CFB387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6" b="34660"/>
          <a:stretch/>
        </p:blipFill>
        <p:spPr>
          <a:xfrm>
            <a:off x="8627166" y="5521326"/>
            <a:ext cx="3442256" cy="129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9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00112-9FA9-49E4-B2CF-3ADE1CAE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Trebuchet MS" panose="020B060302020202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AA42D-7C0F-4246-9A0F-0D010056F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812"/>
            <a:ext cx="10515600" cy="4972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dirty="0">
                <a:latin typeface="Trebuchet MS" panose="020B0603020202020204" pitchFamily="34" charset="0"/>
              </a:rPr>
              <a:t>1. </a:t>
            </a:r>
            <a:r>
              <a:rPr lang="en-GB" sz="1200" dirty="0" err="1">
                <a:latin typeface="Trebuchet MS" panose="020B0603020202020204" pitchFamily="34" charset="0"/>
              </a:rPr>
              <a:t>Fildes</a:t>
            </a:r>
            <a:r>
              <a:rPr lang="en-GB" sz="1200" dirty="0">
                <a:latin typeface="Trebuchet MS" panose="020B0603020202020204" pitchFamily="34" charset="0"/>
              </a:rPr>
              <a:t> A, Charlton J, </a:t>
            </a:r>
            <a:r>
              <a:rPr lang="en-GB" sz="1200" dirty="0" err="1">
                <a:latin typeface="Trebuchet MS" panose="020B0603020202020204" pitchFamily="34" charset="0"/>
              </a:rPr>
              <a:t>Rudisill</a:t>
            </a:r>
            <a:r>
              <a:rPr lang="en-GB" sz="1200" dirty="0">
                <a:latin typeface="Trebuchet MS" panose="020B0603020202020204" pitchFamily="34" charset="0"/>
              </a:rPr>
              <a:t> C et al. Probability of an obese person attaining normal body weight: cohort study using electronic health records. </a:t>
            </a:r>
            <a:r>
              <a:rPr lang="en-GB" sz="1200" i="1" dirty="0">
                <a:latin typeface="Trebuchet MS" panose="020B0603020202020204" pitchFamily="34" charset="0"/>
              </a:rPr>
              <a:t>American Journal of Public Health</a:t>
            </a:r>
            <a:r>
              <a:rPr lang="en-GB" sz="1200" dirty="0">
                <a:latin typeface="Trebuchet MS" panose="020B0603020202020204" pitchFamily="34" charset="0"/>
              </a:rPr>
              <a:t>  September 2015. http://ajph.aphapublications.org/doi/pdf/10.2105/AJPH.2015.302773</a:t>
            </a:r>
          </a:p>
          <a:p>
            <a:pPr marL="0" indent="0">
              <a:buNone/>
            </a:pPr>
            <a:r>
              <a:rPr lang="en-GB" sz="1200" dirty="0">
                <a:latin typeface="Trebuchet MS" panose="020B0603020202020204" pitchFamily="34" charset="0"/>
              </a:rPr>
              <a:t>2. Wen LM, Baur LA, Simpson JM. Sustainability of effects of an early childhood obesity prevention trial over time: A further 3-year follow-up of the healthy beginnings trial. </a:t>
            </a:r>
            <a:r>
              <a:rPr lang="en-GB" sz="1200" i="1" dirty="0">
                <a:latin typeface="Trebuchet MS" panose="020B0603020202020204" pitchFamily="34" charset="0"/>
              </a:rPr>
              <a:t>JAMA </a:t>
            </a:r>
            <a:r>
              <a:rPr lang="en-GB" sz="1200" i="1" dirty="0" err="1">
                <a:latin typeface="Trebuchet MS" panose="020B0603020202020204" pitchFamily="34" charset="0"/>
              </a:rPr>
              <a:t>Pediatr</a:t>
            </a:r>
            <a:r>
              <a:rPr lang="en-GB" sz="1200" i="1" dirty="0">
                <a:latin typeface="Trebuchet MS" panose="020B0603020202020204" pitchFamily="34" charset="0"/>
              </a:rPr>
              <a:t>.</a:t>
            </a:r>
            <a:r>
              <a:rPr lang="en-GB" sz="1200" dirty="0">
                <a:latin typeface="Trebuchet MS" panose="020B0603020202020204" pitchFamily="34" charset="0"/>
              </a:rPr>
              <a:t> 2015 Jun;169:543-51 </a:t>
            </a:r>
          </a:p>
          <a:p>
            <a:pPr marL="0" indent="0">
              <a:buNone/>
            </a:pPr>
            <a:r>
              <a:rPr lang="en-GB" sz="1200" dirty="0">
                <a:latin typeface="Trebuchet MS" panose="020B0603020202020204" pitchFamily="34" charset="0"/>
              </a:rPr>
              <a:t>3. Cameron AJ, Ball K, </a:t>
            </a:r>
            <a:r>
              <a:rPr lang="en-GB" sz="1200" dirty="0" err="1">
                <a:latin typeface="Trebuchet MS" panose="020B0603020202020204" pitchFamily="34" charset="0"/>
              </a:rPr>
              <a:t>Hesketh</a:t>
            </a:r>
            <a:r>
              <a:rPr lang="en-GB" sz="1200" dirty="0">
                <a:latin typeface="Trebuchet MS" panose="020B0603020202020204" pitchFamily="34" charset="0"/>
              </a:rPr>
              <a:t> KD. Variation in outcomes of the Melbourne infant, feeding, activity and nutrition trial (</a:t>
            </a:r>
            <a:r>
              <a:rPr lang="en-GB" sz="1200" dirty="0" err="1">
                <a:latin typeface="Trebuchet MS" panose="020B0603020202020204" pitchFamily="34" charset="0"/>
              </a:rPr>
              <a:t>InFANT</a:t>
            </a:r>
            <a:r>
              <a:rPr lang="en-GB" sz="1200" dirty="0">
                <a:latin typeface="Trebuchet MS" panose="020B0603020202020204" pitchFamily="34" charset="0"/>
              </a:rPr>
              <a:t>) program according to maternal education and age. </a:t>
            </a:r>
            <a:r>
              <a:rPr lang="en-GB" sz="1200" i="1" dirty="0" err="1">
                <a:latin typeface="Trebuchet MS" panose="020B0603020202020204" pitchFamily="34" charset="0"/>
              </a:rPr>
              <a:t>Prev</a:t>
            </a:r>
            <a:r>
              <a:rPr lang="en-GB" sz="1200" i="1" dirty="0">
                <a:latin typeface="Trebuchet MS" panose="020B0603020202020204" pitchFamily="34" charset="0"/>
              </a:rPr>
              <a:t> Med.</a:t>
            </a:r>
            <a:r>
              <a:rPr lang="en-GB" sz="1200" dirty="0">
                <a:latin typeface="Trebuchet MS" panose="020B0603020202020204" pitchFamily="34" charset="0"/>
              </a:rPr>
              <a:t> 2014;58:58-63. </a:t>
            </a:r>
          </a:p>
          <a:p>
            <a:pPr marL="0" indent="0">
              <a:buNone/>
            </a:pPr>
            <a:r>
              <a:rPr lang="en-GB" sz="1200" dirty="0">
                <a:latin typeface="Trebuchet MS" panose="020B0603020202020204" pitchFamily="34" charset="0"/>
              </a:rPr>
              <a:t>4. Keita AD, </a:t>
            </a:r>
            <a:r>
              <a:rPr lang="en-GB" sz="1200" dirty="0" err="1">
                <a:latin typeface="Trebuchet MS" panose="020B0603020202020204" pitchFamily="34" charset="0"/>
              </a:rPr>
              <a:t>Risica</a:t>
            </a:r>
            <a:r>
              <a:rPr lang="en-GB" sz="1200" dirty="0">
                <a:latin typeface="Trebuchet MS" panose="020B0603020202020204" pitchFamily="34" charset="0"/>
              </a:rPr>
              <a:t> PM, </a:t>
            </a:r>
            <a:r>
              <a:rPr lang="en-GB" sz="1200" dirty="0" err="1">
                <a:latin typeface="Trebuchet MS" panose="020B0603020202020204" pitchFamily="34" charset="0"/>
              </a:rPr>
              <a:t>Drenner</a:t>
            </a:r>
            <a:r>
              <a:rPr lang="en-GB" sz="1200" dirty="0">
                <a:latin typeface="Trebuchet MS" panose="020B0603020202020204" pitchFamily="34" charset="0"/>
              </a:rPr>
              <a:t> KL. Feasibility and acceptability of an early childhood obesity prevention intervention: Results from healthy homes, healthy families pilot study. </a:t>
            </a:r>
            <a:r>
              <a:rPr lang="en-GB" sz="1200" i="1" dirty="0">
                <a:latin typeface="Trebuchet MS" panose="020B0603020202020204" pitchFamily="34" charset="0"/>
              </a:rPr>
              <a:t>J Obesity</a:t>
            </a:r>
            <a:r>
              <a:rPr lang="en-GB" sz="1200" dirty="0">
                <a:latin typeface="Trebuchet MS" panose="020B0603020202020204" pitchFamily="34" charset="0"/>
              </a:rPr>
              <a:t> 2014 </a:t>
            </a:r>
            <a:r>
              <a:rPr lang="en-GB" sz="1200" u="sng" dirty="0">
                <a:latin typeface="Trebuchet MS" panose="020B0603020202020204" pitchFamily="34" charset="0"/>
                <a:hlinkClick r:id="rId2"/>
              </a:rPr>
              <a:t>http://www.hindawi.com/journals/jobe/2014/378501/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</a:p>
          <a:p>
            <a:pPr marL="0" indent="0" fontAlgn="base">
              <a:buNone/>
            </a:pPr>
            <a:r>
              <a:rPr lang="en-GB" sz="1200" dirty="0">
                <a:latin typeface="Trebuchet MS" panose="020B0603020202020204" pitchFamily="34" charset="0"/>
              </a:rPr>
              <a:t>5. De Silva-</a:t>
            </a:r>
            <a:r>
              <a:rPr lang="en-GB" sz="1200" dirty="0" err="1">
                <a:latin typeface="Trebuchet MS" panose="020B0603020202020204" pitchFamily="34" charset="0"/>
              </a:rPr>
              <a:t>Sanigorski</a:t>
            </a:r>
            <a:r>
              <a:rPr lang="en-GB" sz="1200" dirty="0">
                <a:latin typeface="Trebuchet MS" panose="020B0603020202020204" pitchFamily="34" charset="0"/>
              </a:rPr>
              <a:t> A, Bell AC, Kremer P Reducing obesity in early childhood: results from Romp &amp; Chomp, an Australian community-wide intervention program </a:t>
            </a:r>
            <a:r>
              <a:rPr lang="en-GB" sz="1200" i="1" dirty="0">
                <a:latin typeface="Trebuchet MS" panose="020B0603020202020204" pitchFamily="34" charset="0"/>
              </a:rPr>
              <a:t>The American Journal of Clinical Nutrition</a:t>
            </a:r>
            <a:r>
              <a:rPr lang="en-GB" sz="1200" dirty="0">
                <a:latin typeface="Trebuchet MS" panose="020B0603020202020204" pitchFamily="34" charset="0"/>
              </a:rPr>
              <a:t>, Volume 91, Issue 4, 1 April 2010, Pages 831–840, </a:t>
            </a:r>
            <a:r>
              <a:rPr lang="en-GB" sz="1200" u="sng" dirty="0">
                <a:latin typeface="Trebuchet MS" panose="020B0603020202020204" pitchFamily="34" charset="0"/>
                <a:hlinkClick r:id="rId3"/>
              </a:rPr>
              <a:t>https://doi.org/10.3945/ajcn.2009.28826</a:t>
            </a:r>
            <a:endParaRPr lang="en-GB" sz="12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1200" dirty="0">
                <a:latin typeface="Trebuchet MS" panose="020B0603020202020204" pitchFamily="34" charset="0"/>
              </a:rPr>
              <a:t>6. </a:t>
            </a:r>
            <a:r>
              <a:rPr lang="en-GB" sz="1200" dirty="0" err="1">
                <a:latin typeface="Trebuchet MS" panose="020B0603020202020204" pitchFamily="34" charset="0"/>
              </a:rPr>
              <a:t>Romon</a:t>
            </a:r>
            <a:r>
              <a:rPr lang="en-GB" sz="1200" dirty="0">
                <a:latin typeface="Trebuchet MS" panose="020B0603020202020204" pitchFamily="34" charset="0"/>
              </a:rPr>
              <a:t> M, </a:t>
            </a:r>
            <a:r>
              <a:rPr lang="en-GB" sz="1200" dirty="0" err="1">
                <a:latin typeface="Trebuchet MS" panose="020B0603020202020204" pitchFamily="34" charset="0"/>
              </a:rPr>
              <a:t>Lommez</a:t>
            </a:r>
            <a:r>
              <a:rPr lang="en-GB" sz="1200" dirty="0">
                <a:latin typeface="Trebuchet MS" panose="020B0603020202020204" pitchFamily="34" charset="0"/>
              </a:rPr>
              <a:t> A, </a:t>
            </a:r>
            <a:r>
              <a:rPr lang="en-GB" sz="1200" dirty="0" err="1">
                <a:latin typeface="Trebuchet MS" panose="020B0603020202020204" pitchFamily="34" charset="0"/>
              </a:rPr>
              <a:t>Tafflet</a:t>
            </a:r>
            <a:r>
              <a:rPr lang="en-GB" sz="1200" dirty="0">
                <a:latin typeface="Trebuchet MS" panose="020B0603020202020204" pitchFamily="34" charset="0"/>
              </a:rPr>
              <a:t> M et al. Downward trends in the prevalence of childhood overweight in the setting of 12 year school and community based programmes </a:t>
            </a:r>
            <a:r>
              <a:rPr lang="en-GB" sz="1200" i="1" dirty="0">
                <a:latin typeface="Trebuchet MS" panose="020B0603020202020204" pitchFamily="34" charset="0"/>
              </a:rPr>
              <a:t>Public Health Nutrition </a:t>
            </a:r>
            <a:r>
              <a:rPr lang="en-GB" sz="1200" dirty="0">
                <a:latin typeface="Trebuchet MS" panose="020B0603020202020204" pitchFamily="34" charset="0"/>
              </a:rPr>
              <a:t>2008 (NB This study focused on a precursor to EPODE, which EPODE then developed further). </a:t>
            </a:r>
          </a:p>
          <a:p>
            <a:pPr marL="0" indent="0">
              <a:buNone/>
            </a:pPr>
            <a:r>
              <a:rPr lang="en-GB" sz="1200" dirty="0">
                <a:latin typeface="Trebuchet MS" panose="020B0603020202020204" pitchFamily="34" charset="0"/>
              </a:rPr>
              <a:t>7. </a:t>
            </a:r>
            <a:r>
              <a:rPr lang="en-GB" sz="1200" dirty="0" err="1">
                <a:latin typeface="Trebuchet MS" panose="020B0603020202020204" pitchFamily="34" charset="0"/>
              </a:rPr>
              <a:t>Borys</a:t>
            </a:r>
            <a:r>
              <a:rPr lang="en-GB" sz="1200" dirty="0">
                <a:latin typeface="Trebuchet MS" panose="020B0603020202020204" pitchFamily="34" charset="0"/>
              </a:rPr>
              <a:t> J-M, </a:t>
            </a:r>
            <a:r>
              <a:rPr lang="en-GB" sz="1200" dirty="0" err="1">
                <a:latin typeface="Trebuchet MS" panose="020B0603020202020204" pitchFamily="34" charset="0"/>
              </a:rPr>
              <a:t>Valdeyron</a:t>
            </a:r>
            <a:r>
              <a:rPr lang="en-GB" sz="1200" dirty="0">
                <a:latin typeface="Trebuchet MS" panose="020B0603020202020204" pitchFamily="34" charset="0"/>
              </a:rPr>
              <a:t> L, Levy E et al. EPODE – A Model for Reducing the Incidence of Obesity and Weight-related Comorbidities. </a:t>
            </a:r>
            <a:r>
              <a:rPr lang="en-GB" sz="1200" i="1" dirty="0">
                <a:latin typeface="Trebuchet MS" panose="020B0603020202020204" pitchFamily="34" charset="0"/>
              </a:rPr>
              <a:t>Eur Endocrinol</a:t>
            </a:r>
            <a:r>
              <a:rPr lang="en-GB" sz="1200" dirty="0">
                <a:latin typeface="Trebuchet MS" panose="020B0603020202020204" pitchFamily="34" charset="0"/>
              </a:rPr>
              <a:t>.</a:t>
            </a:r>
            <a:r>
              <a:rPr lang="en-GB" sz="1200" u="sng" dirty="0">
                <a:latin typeface="Trebuchet MS" panose="020B0603020202020204" pitchFamily="34" charset="0"/>
              </a:rPr>
              <a:t> </a:t>
            </a:r>
            <a:r>
              <a:rPr lang="en-GB" sz="1200" dirty="0">
                <a:latin typeface="Trebuchet MS" panose="020B0603020202020204" pitchFamily="34" charset="0"/>
              </a:rPr>
              <a:t>2013 Aug; 9(2): 116–120.</a:t>
            </a:r>
            <a:endParaRPr lang="en-GB" sz="1200" b="1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1200" dirty="0">
                <a:latin typeface="Trebuchet MS" panose="020B0603020202020204" pitchFamily="34" charset="0"/>
              </a:rPr>
              <a:t>8. JOGG </a:t>
            </a:r>
            <a:r>
              <a:rPr lang="en-GB" sz="1200" dirty="0" err="1">
                <a:latin typeface="Trebuchet MS" panose="020B0603020202020204" pitchFamily="34" charset="0"/>
              </a:rPr>
              <a:t>Jongeren</a:t>
            </a:r>
            <a:r>
              <a:rPr lang="en-GB" sz="1200" dirty="0">
                <a:latin typeface="Trebuchet MS" panose="020B0603020202020204" pitchFamily="34" charset="0"/>
              </a:rPr>
              <a:t> op </a:t>
            </a:r>
            <a:r>
              <a:rPr lang="en-GB" sz="1200" dirty="0" err="1">
                <a:latin typeface="Trebuchet MS" panose="020B0603020202020204" pitchFamily="34" charset="0"/>
              </a:rPr>
              <a:t>Gezond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Gewicht</a:t>
            </a:r>
            <a:r>
              <a:rPr lang="en-GB" sz="1200" dirty="0">
                <a:latin typeface="Trebuchet MS" panose="020B0603020202020204" pitchFamily="34" charset="0"/>
              </a:rPr>
              <a:t>- JOGG</a:t>
            </a:r>
            <a:r>
              <a:rPr lang="en-US" sz="1200" dirty="0">
                <a:latin typeface="Trebuchet MS" panose="020B0603020202020204" pitchFamily="34" charset="0"/>
              </a:rPr>
              <a:t> (Young people at a Healthy Weight)  </a:t>
            </a:r>
            <a:r>
              <a:rPr lang="en-GB" sz="1200" dirty="0">
                <a:latin typeface="Trebuchet MS" panose="020B0603020202020204" pitchFamily="34" charset="0"/>
              </a:rPr>
              <a:t>Marieke Hendriksen</a:t>
            </a:r>
            <a:r>
              <a:rPr lang="en-US" sz="1200" b="1" dirty="0">
                <a:latin typeface="Trebuchet MS" panose="020B0603020202020204" pitchFamily="34" charset="0"/>
              </a:rPr>
              <a:t>  </a:t>
            </a:r>
            <a:r>
              <a:rPr lang="en-US" sz="1200" dirty="0">
                <a:latin typeface="Trebuchet MS" panose="020B0603020202020204" pitchFamily="34" charset="0"/>
              </a:rPr>
              <a:t>National JOGG Project Bureau 2017</a:t>
            </a:r>
          </a:p>
          <a:p>
            <a:pPr marL="0" indent="0">
              <a:buNone/>
            </a:pPr>
            <a:r>
              <a:rPr lang="en-GB" sz="1200" dirty="0">
                <a:latin typeface="Trebuchet MS" panose="020B0603020202020204" pitchFamily="34" charset="0"/>
              </a:rPr>
              <a:t>9. Holm JC, </a:t>
            </a:r>
            <a:r>
              <a:rPr lang="en-GB" sz="1200" dirty="0" err="1">
                <a:latin typeface="Trebuchet MS" panose="020B0603020202020204" pitchFamily="34" charset="0"/>
              </a:rPr>
              <a:t>Gamborg</a:t>
            </a:r>
            <a:r>
              <a:rPr lang="en-GB" sz="1200" dirty="0">
                <a:latin typeface="Trebuchet MS" panose="020B0603020202020204" pitchFamily="34" charset="0"/>
              </a:rPr>
              <a:t> M, </a:t>
            </a:r>
            <a:r>
              <a:rPr lang="en-GB" sz="1200" dirty="0" err="1">
                <a:latin typeface="Trebuchet MS" panose="020B0603020202020204" pitchFamily="34" charset="0"/>
              </a:rPr>
              <a:t>Bille</a:t>
            </a:r>
            <a:r>
              <a:rPr lang="en-GB" sz="1200" dirty="0">
                <a:latin typeface="Trebuchet MS" panose="020B0603020202020204" pitchFamily="34" charset="0"/>
              </a:rPr>
              <a:t> DS et al. Chronic care treatment of obese children and adolescents Int J </a:t>
            </a:r>
            <a:r>
              <a:rPr lang="en-GB" sz="1200" dirty="0" err="1">
                <a:latin typeface="Trebuchet MS" panose="020B0603020202020204" pitchFamily="34" charset="0"/>
              </a:rPr>
              <a:t>Pediatr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Obes</a:t>
            </a:r>
            <a:r>
              <a:rPr lang="en-GB" sz="1200" dirty="0">
                <a:latin typeface="Trebuchet MS" panose="020B0603020202020204" pitchFamily="34" charset="0"/>
              </a:rPr>
              <a:t>. 2011 Aug;6(3-4):188-96</a:t>
            </a:r>
          </a:p>
          <a:p>
            <a:pPr marL="0" indent="0">
              <a:buNone/>
            </a:pPr>
            <a:r>
              <a:rPr lang="en-GB" sz="1200" dirty="0">
                <a:latin typeface="Trebuchet MS" panose="020B0603020202020204" pitchFamily="34" charset="0"/>
              </a:rPr>
              <a:t>10. Most SW, </a:t>
            </a:r>
            <a:r>
              <a:rPr lang="en-GB" sz="1200" dirty="0" err="1">
                <a:latin typeface="Trebuchet MS" panose="020B0603020202020204" pitchFamily="34" charset="0"/>
              </a:rPr>
              <a:t>Højgaard</a:t>
            </a:r>
            <a:r>
              <a:rPr lang="en-GB" sz="1200" dirty="0">
                <a:latin typeface="Trebuchet MS" panose="020B0603020202020204" pitchFamily="34" charset="0"/>
              </a:rPr>
              <a:t> B, </a:t>
            </a:r>
            <a:r>
              <a:rPr lang="en-GB" sz="1200" dirty="0" err="1">
                <a:latin typeface="Trebuchet MS" panose="020B0603020202020204" pitchFamily="34" charset="0"/>
              </a:rPr>
              <a:t>Teilmann</a:t>
            </a:r>
            <a:r>
              <a:rPr lang="en-GB" sz="1200" dirty="0">
                <a:latin typeface="Trebuchet MS" panose="020B0603020202020204" pitchFamily="34" charset="0"/>
              </a:rPr>
              <a:t> G Adoption of the children’s obesity clinic’s treatment (TCOCT) protocol into another Danish </a:t>
            </a:r>
            <a:r>
              <a:rPr lang="en-GB" sz="1200" dirty="0" err="1">
                <a:latin typeface="Trebuchet MS" panose="020B0603020202020204" pitchFamily="34" charset="0"/>
              </a:rPr>
              <a:t>pediatric</a:t>
            </a:r>
            <a:r>
              <a:rPr lang="en-GB" sz="1200" dirty="0">
                <a:latin typeface="Trebuchet MS" panose="020B0603020202020204" pitchFamily="34" charset="0"/>
              </a:rPr>
              <a:t> obesity treatment clinic </a:t>
            </a:r>
            <a:r>
              <a:rPr lang="en-GB" sz="1200" i="1" dirty="0">
                <a:latin typeface="Trebuchet MS" panose="020B0603020202020204" pitchFamily="34" charset="0"/>
              </a:rPr>
              <a:t>BMC </a:t>
            </a:r>
            <a:r>
              <a:rPr lang="en-GB" sz="1200" i="1" dirty="0" err="1">
                <a:latin typeface="Trebuchet MS" panose="020B0603020202020204" pitchFamily="34" charset="0"/>
              </a:rPr>
              <a:t>Pediatrics</a:t>
            </a:r>
            <a:r>
              <a:rPr lang="en-GB" sz="1200" i="1" dirty="0">
                <a:latin typeface="Trebuchet MS" panose="020B0603020202020204" pitchFamily="34" charset="0"/>
              </a:rPr>
              <a:t> </a:t>
            </a:r>
            <a:r>
              <a:rPr lang="en-GB" sz="1200" dirty="0">
                <a:latin typeface="Trebuchet MS" panose="020B0603020202020204" pitchFamily="34" charset="0"/>
              </a:rPr>
              <a:t>2015 15:13</a:t>
            </a:r>
          </a:p>
          <a:p>
            <a:pPr marL="0" indent="0">
              <a:buNone/>
            </a:pPr>
            <a:r>
              <a:rPr lang="en-GB" sz="1200" dirty="0">
                <a:latin typeface="Trebuchet MS" panose="020B0603020202020204" pitchFamily="34" charset="0"/>
              </a:rPr>
              <a:t>11</a:t>
            </a:r>
            <a:r>
              <a:rPr lang="en-GB" sz="1200" b="1" dirty="0">
                <a:latin typeface="Trebuchet MS" panose="020B0603020202020204" pitchFamily="34" charset="0"/>
              </a:rPr>
              <a:t>. </a:t>
            </a:r>
            <a:r>
              <a:rPr lang="en-GB" sz="1200" dirty="0">
                <a:latin typeface="Trebuchet MS" panose="020B0603020202020204" pitchFamily="34" charset="0"/>
              </a:rPr>
              <a:t>Haas J, Baber M, </a:t>
            </a:r>
            <a:r>
              <a:rPr lang="en-GB" sz="1200" dirty="0" err="1">
                <a:latin typeface="Trebuchet MS" panose="020B0603020202020204" pitchFamily="34" charset="0"/>
              </a:rPr>
              <a:t>Byrom</a:t>
            </a:r>
            <a:r>
              <a:rPr lang="en-GB" sz="1200" dirty="0">
                <a:latin typeface="Trebuchet MS" panose="020B0603020202020204" pitchFamily="34" charset="0"/>
              </a:rPr>
              <a:t> N et al. Changes in student physical health behaviour: an opportunity to turn the concept of a Healthy University into a reality </a:t>
            </a:r>
            <a:r>
              <a:rPr lang="en-GB" sz="1200" i="1" dirty="0">
                <a:latin typeface="Trebuchet MS" panose="020B0603020202020204" pitchFamily="34" charset="0"/>
              </a:rPr>
              <a:t>Perspectives in Public Health</a:t>
            </a:r>
            <a:r>
              <a:rPr lang="en-GB" sz="1200" dirty="0">
                <a:latin typeface="Trebuchet MS" panose="020B0603020202020204" pitchFamily="34" charset="0"/>
              </a:rPr>
              <a:t> November 2018</a:t>
            </a:r>
          </a:p>
          <a:p>
            <a:endParaRPr lang="en-GB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0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52654-AEC4-4ABC-AD49-1A9CDE84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Obesity: Why prevention is better than cure </a:t>
            </a:r>
            <a:br>
              <a:rPr lang="en-GB" dirty="0">
                <a:latin typeface="Trebuchet MS" panose="020B0603020202020204" pitchFamily="34" charset="0"/>
              </a:rPr>
            </a:b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93BD1-811B-4F71-B105-CBCCE5CE7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Only 2% of obese men and 3% of obese women in the UK are likely to get back to a healthy weight over a 9 year period</a:t>
            </a:r>
          </a:p>
          <a:p>
            <a:pPr lvl="0"/>
            <a:endParaRPr lang="en-GB" dirty="0">
              <a:latin typeface="Trebuchet MS" panose="020B060302020202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</a:rPr>
              <a:t>Obese parents are more likely to have obese children</a:t>
            </a:r>
          </a:p>
          <a:p>
            <a:endParaRPr lang="en-GB" dirty="0">
              <a:latin typeface="Trebuchet MS" panose="020B060302020202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</a:rPr>
              <a:t>Obese parents are less likely to recognise their children are obese</a:t>
            </a:r>
          </a:p>
          <a:p>
            <a:endParaRPr lang="en-GB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8EFEF-A550-440A-B45C-636ED17C4A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6" b="34660"/>
          <a:stretch/>
        </p:blipFill>
        <p:spPr>
          <a:xfrm>
            <a:off x="8627166" y="5521326"/>
            <a:ext cx="3442256" cy="129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26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66390-7786-4738-8467-886A0875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Trebuchet MS" panose="020B0603020202020204" pitchFamily="34" charset="0"/>
              </a:rPr>
              <a:t>Understanding the causes of Obesity</a:t>
            </a:r>
            <a:br>
              <a:rPr lang="en-GB" dirty="0">
                <a:latin typeface="Trebuchet MS" panose="020B0603020202020204" pitchFamily="34" charset="0"/>
              </a:rPr>
            </a:br>
            <a:r>
              <a:rPr lang="en-GB" sz="3200" dirty="0">
                <a:latin typeface="Trebuchet MS" panose="020B0603020202020204" pitchFamily="34" charset="0"/>
              </a:rPr>
              <a:t>Too much of the wrong kinds of food and drink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CAE14-B002-4C70-B7C6-B9034B35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GB" sz="2400" dirty="0">
              <a:latin typeface="Trebuchet MS" panose="020B0603020202020204" pitchFamily="34" charset="0"/>
            </a:endParaRPr>
          </a:p>
          <a:p>
            <a:r>
              <a:rPr lang="en-GB" sz="2400" dirty="0">
                <a:latin typeface="Trebuchet MS" panose="020B0603020202020204" pitchFamily="34" charset="0"/>
              </a:rPr>
              <a:t>Supersizing (2 litre Coke bottles, 1978 i.e. 10 times the original size)</a:t>
            </a:r>
          </a:p>
          <a:p>
            <a:r>
              <a:rPr lang="en-GB" sz="2400" dirty="0">
                <a:latin typeface="Trebuchet MS" panose="020B0603020202020204" pitchFamily="34" charset="0"/>
              </a:rPr>
              <a:t>Ready meals (the microwave 1984)</a:t>
            </a:r>
          </a:p>
          <a:p>
            <a:r>
              <a:rPr lang="en-GB" sz="2400" dirty="0">
                <a:latin typeface="Trebuchet MS" panose="020B0603020202020204" pitchFamily="34" charset="0"/>
              </a:rPr>
              <a:t>Fast Food, Takeaways &amp; Home Delivery in the UK (£30 billion p.a.)</a:t>
            </a:r>
          </a:p>
          <a:p>
            <a:r>
              <a:rPr lang="en-GB" sz="2400" dirty="0">
                <a:latin typeface="Trebuchet MS" panose="020B0603020202020204" pitchFamily="34" charset="0"/>
              </a:rPr>
              <a:t>Soft drinks in the UK (£10 billion p.a.)</a:t>
            </a:r>
          </a:p>
          <a:p>
            <a:r>
              <a:rPr lang="en-GB" sz="2400" dirty="0">
                <a:latin typeface="Trebuchet MS" panose="020B0603020202020204" pitchFamily="34" charset="0"/>
              </a:rPr>
              <a:t>Food &amp; Drink advertising in the UK (£1 billion p.a.) </a:t>
            </a:r>
          </a:p>
          <a:p>
            <a:r>
              <a:rPr lang="en-GB" sz="2400" dirty="0">
                <a:latin typeface="Trebuchet MS" panose="020B0603020202020204" pitchFamily="34" charset="0"/>
              </a:rPr>
              <a:t>Less breastfeeding/more use of formula milk and sweet baby foods</a:t>
            </a:r>
          </a:p>
          <a:p>
            <a:endParaRPr lang="en-GB" sz="2400" dirty="0">
              <a:latin typeface="Trebuchet MS" panose="020B0603020202020204" pitchFamily="34" charset="0"/>
            </a:endParaRPr>
          </a:p>
          <a:p>
            <a:endParaRPr lang="en-GB" sz="2400" dirty="0">
              <a:latin typeface="Trebuchet MS" panose="020B0603020202020204" pitchFamily="34" charset="0"/>
            </a:endParaRPr>
          </a:p>
          <a:p>
            <a:endParaRPr lang="en-GB" sz="24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endParaRPr lang="en-GB" sz="2400" dirty="0"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85EC2-D5C1-474F-B964-AD7AD0ABD6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6" b="34660"/>
          <a:stretch/>
        </p:blipFill>
        <p:spPr>
          <a:xfrm>
            <a:off x="8627166" y="5521326"/>
            <a:ext cx="3442256" cy="129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9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6C34EA-5BC2-42B5-B904-BFEE54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4" y="179597"/>
            <a:ext cx="11459817" cy="129029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Trebuchet MS" panose="020B0603020202020204" pitchFamily="34" charset="0"/>
              </a:rPr>
              <a:t>Preventing childhood obesity: one-off initiatives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19859-22E9-4D85-82FF-00E15EBBD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83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>
                <a:latin typeface="Trebuchet MS" panose="020B0603020202020204" pitchFamily="34" charset="0"/>
              </a:rPr>
              <a:t>Small scale, Short term, Ad hoc interventions</a:t>
            </a:r>
          </a:p>
          <a:p>
            <a:pPr marL="0" indent="0">
              <a:buNone/>
            </a:pPr>
            <a:r>
              <a:rPr lang="en-GB" sz="2200" dirty="0">
                <a:latin typeface="Trebuchet MS" panose="020B0603020202020204" pitchFamily="34" charset="0"/>
              </a:rPr>
              <a:t>Usually don’t have positive outcomes – but a few exceptions.</a:t>
            </a:r>
            <a:r>
              <a:rPr lang="en-GB" sz="2200" b="1" dirty="0">
                <a:latin typeface="Trebuchet MS" panose="020B0603020202020204" pitchFamily="34" charset="0"/>
              </a:rPr>
              <a:t> </a:t>
            </a:r>
          </a:p>
          <a:p>
            <a:pPr marL="0" indent="0">
              <a:buNone/>
            </a:pPr>
            <a:endParaRPr lang="en-GB" sz="1400" b="1" dirty="0">
              <a:latin typeface="Trebuchet MS" panose="020B0603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b="1" dirty="0">
                <a:latin typeface="Trebuchet MS" panose="020B0603020202020204" pitchFamily="34" charset="0"/>
              </a:rPr>
              <a:t>Healthy Beginnings Trial </a:t>
            </a:r>
            <a:r>
              <a:rPr lang="en-GB" sz="2200" dirty="0">
                <a:latin typeface="Trebuchet MS" panose="020B0603020202020204" pitchFamily="34" charset="0"/>
              </a:rPr>
              <a:t>(Sydney: 2007-2010)</a:t>
            </a:r>
            <a:endParaRPr lang="en-GB" sz="8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8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>
                <a:latin typeface="Trebuchet MS" panose="020B0603020202020204" pitchFamily="34" charset="0"/>
              </a:rPr>
              <a:t>Regular home visits by specially trained community nurses (antenatal – 24months)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>
                <a:latin typeface="Trebuchet MS" panose="020B0603020202020204" pitchFamily="34" charset="0"/>
              </a:rPr>
              <a:t>Lower BMI vs control group, though obesity returned when intervention stopped. </a:t>
            </a:r>
          </a:p>
          <a:p>
            <a:pPr marL="0" indent="0">
              <a:buNone/>
            </a:pPr>
            <a:endParaRPr lang="en-GB" sz="1400" b="1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2200" b="1" dirty="0">
                <a:latin typeface="Trebuchet MS" panose="020B0603020202020204" pitchFamily="34" charset="0"/>
              </a:rPr>
              <a:t>Infant, Feeding, Activity and Nutrition Trial (</a:t>
            </a:r>
            <a:r>
              <a:rPr lang="en-GB" sz="2200" b="1" dirty="0" err="1">
                <a:latin typeface="Trebuchet MS" panose="020B0603020202020204" pitchFamily="34" charset="0"/>
              </a:rPr>
              <a:t>InFant</a:t>
            </a:r>
            <a:r>
              <a:rPr lang="en-GB" sz="2200" b="1" dirty="0">
                <a:latin typeface="Trebuchet MS" panose="020B0603020202020204" pitchFamily="34" charset="0"/>
              </a:rPr>
              <a:t>) (</a:t>
            </a:r>
            <a:r>
              <a:rPr lang="en-GB" sz="2200" dirty="0">
                <a:latin typeface="Trebuchet MS" panose="020B0603020202020204" pitchFamily="34" charset="0"/>
              </a:rPr>
              <a:t>Melbourne: 2008-2010)</a:t>
            </a:r>
          </a:p>
          <a:p>
            <a:pPr marL="0" indent="0">
              <a:buNone/>
            </a:pPr>
            <a:r>
              <a:rPr lang="en-GB" sz="2200" dirty="0">
                <a:latin typeface="Trebuchet MS" panose="020B0603020202020204" pitchFamily="34" charset="0"/>
              </a:rPr>
              <a:t>Dieticians worked with established first time parents groups. Positive action taken by parents, although varied according to their age and education.  </a:t>
            </a:r>
          </a:p>
          <a:p>
            <a:pPr marL="0" indent="0">
              <a:buNone/>
            </a:pPr>
            <a:endParaRPr lang="en-GB" sz="2200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endParaRPr lang="en-GB" sz="2200" dirty="0"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1E3D90-F54E-4DC8-8513-0746D8E35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6" b="34660"/>
          <a:stretch/>
        </p:blipFill>
        <p:spPr>
          <a:xfrm>
            <a:off x="8627166" y="5521326"/>
            <a:ext cx="3442256" cy="129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0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DA16D-6157-4D5D-B120-1A32BD7D9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rebuchet MS" panose="020B0603020202020204" pitchFamily="34" charset="0"/>
              </a:rPr>
              <a:t>Four ‘Whole Systems’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53708-8553-4174-A2B6-1820CAB6B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Trebuchet MS" panose="020B0603020202020204" pitchFamily="34" charset="0"/>
              </a:rPr>
              <a:t>Romp &amp; Chomp</a:t>
            </a:r>
          </a:p>
          <a:p>
            <a:endParaRPr lang="en-GB" sz="2000" dirty="0">
              <a:latin typeface="Trebuchet MS" panose="020B0603020202020204" pitchFamily="34" charset="0"/>
            </a:endParaRPr>
          </a:p>
          <a:p>
            <a:r>
              <a:rPr lang="en-GB" b="1" dirty="0">
                <a:latin typeface="Trebuchet MS" panose="020B0603020202020204" pitchFamily="34" charset="0"/>
              </a:rPr>
              <a:t>EPODE</a:t>
            </a:r>
            <a:r>
              <a:rPr lang="en-GB" dirty="0">
                <a:latin typeface="Trebuchet MS" panose="020B0603020202020204" pitchFamily="34" charset="0"/>
              </a:rPr>
              <a:t> (Ensemble </a:t>
            </a:r>
            <a:r>
              <a:rPr lang="en-GB" dirty="0" err="1">
                <a:latin typeface="Trebuchet MS" panose="020B0603020202020204" pitchFamily="34" charset="0"/>
              </a:rPr>
              <a:t>Prevenons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l’Obesite</a:t>
            </a:r>
            <a:r>
              <a:rPr lang="en-GB" dirty="0">
                <a:latin typeface="Trebuchet MS" panose="020B0603020202020204" pitchFamily="34" charset="0"/>
              </a:rPr>
              <a:t> Des Enfants) </a:t>
            </a:r>
          </a:p>
          <a:p>
            <a:endParaRPr lang="en-GB" sz="2000" dirty="0">
              <a:latin typeface="Trebuchet MS" panose="020B0603020202020204" pitchFamily="34" charset="0"/>
            </a:endParaRPr>
          </a:p>
          <a:p>
            <a:r>
              <a:rPr lang="en-GB" b="1" dirty="0">
                <a:latin typeface="Trebuchet MS" panose="020B0603020202020204" pitchFamily="34" charset="0"/>
              </a:rPr>
              <a:t>JOGG</a:t>
            </a:r>
            <a:r>
              <a:rPr lang="en-GB" dirty="0">
                <a:latin typeface="Trebuchet MS" panose="020B0603020202020204" pitchFamily="34" charset="0"/>
              </a:rPr>
              <a:t> (</a:t>
            </a:r>
            <a:r>
              <a:rPr lang="en-GB" dirty="0" err="1">
                <a:latin typeface="Trebuchet MS" panose="020B0603020202020204" pitchFamily="34" charset="0"/>
              </a:rPr>
              <a:t>Jongeren</a:t>
            </a:r>
            <a:r>
              <a:rPr lang="en-GB" dirty="0">
                <a:latin typeface="Trebuchet MS" panose="020B0603020202020204" pitchFamily="34" charset="0"/>
              </a:rPr>
              <a:t> op </a:t>
            </a:r>
            <a:r>
              <a:rPr lang="en-GB" dirty="0" err="1">
                <a:latin typeface="Trebuchet MS" panose="020B0603020202020204" pitchFamily="34" charset="0"/>
              </a:rPr>
              <a:t>Gezond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Gewicht</a:t>
            </a:r>
            <a:r>
              <a:rPr lang="en-GB" dirty="0">
                <a:latin typeface="Trebuchet MS" panose="020B0603020202020204" pitchFamily="34" charset="0"/>
              </a:rPr>
              <a:t>) </a:t>
            </a:r>
          </a:p>
          <a:p>
            <a:endParaRPr lang="en-GB" sz="2000" dirty="0">
              <a:latin typeface="Trebuchet MS" panose="020B0603020202020204" pitchFamily="34" charset="0"/>
            </a:endParaRPr>
          </a:p>
          <a:p>
            <a:r>
              <a:rPr lang="en-GB" b="1" dirty="0">
                <a:latin typeface="Trebuchet MS" panose="020B0603020202020204" pitchFamily="34" charset="0"/>
              </a:rPr>
              <a:t>TCOCT</a:t>
            </a:r>
            <a:r>
              <a:rPr lang="en-GB" dirty="0">
                <a:latin typeface="Trebuchet MS" panose="020B0603020202020204" pitchFamily="34" charset="0"/>
              </a:rPr>
              <a:t> (The Children’s Obesity Clinic Treatment Protocol) </a:t>
            </a:r>
          </a:p>
          <a:p>
            <a:endParaRPr lang="en-GB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9D62C8-39BA-4BE0-8FBA-C1119C2B9C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6" b="34660"/>
          <a:stretch/>
        </p:blipFill>
        <p:spPr>
          <a:xfrm>
            <a:off x="8627166" y="5521326"/>
            <a:ext cx="3442256" cy="129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1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3C84E-7E18-46C8-BE99-A9948845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88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rebuchet MS" panose="020B0603020202020204" pitchFamily="34" charset="0"/>
              </a:rPr>
              <a:t>Romp &amp; Chomp </a:t>
            </a:r>
            <a:br>
              <a:rPr lang="en-GB" dirty="0">
                <a:latin typeface="Trebuchet MS" panose="020B0603020202020204" pitchFamily="34" charset="0"/>
              </a:rPr>
            </a:br>
            <a:r>
              <a:rPr lang="en-GB" sz="2700" dirty="0">
                <a:latin typeface="Trebuchet MS" panose="020B0603020202020204" pitchFamily="34" charset="0"/>
              </a:rPr>
              <a:t>Geelong, Australia 2004–2008</a:t>
            </a:r>
            <a:br>
              <a:rPr lang="en-GB" sz="3100" dirty="0">
                <a:latin typeface="Trebuchet MS" panose="020B0603020202020204" pitchFamily="34" charset="0"/>
              </a:rPr>
            </a:br>
            <a:endParaRPr lang="en-GB" sz="31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B3C37-1C82-4E5B-BB79-A6083ECF5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865381"/>
            <a:ext cx="110788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>
                <a:latin typeface="Trebuchet MS" panose="020B0603020202020204" pitchFamily="34" charset="0"/>
              </a:rPr>
              <a:t>What was it?</a:t>
            </a:r>
          </a:p>
          <a:p>
            <a:pPr lvl="0"/>
            <a:r>
              <a:rPr lang="en-GB" sz="2200" dirty="0">
                <a:latin typeface="Trebuchet MS" panose="020B0603020202020204" pitchFamily="34" charset="0"/>
              </a:rPr>
              <a:t>Healthy eating and active play with a target group of 12,000 children</a:t>
            </a:r>
          </a:p>
          <a:p>
            <a:pPr lvl="0"/>
            <a:r>
              <a:rPr lang="en-GB" sz="2200" dirty="0">
                <a:latin typeface="Trebuchet MS" panose="020B0603020202020204" pitchFamily="34" charset="0"/>
              </a:rPr>
              <a:t>Community-wide, multi-setting, multi-strategy – which reduced obesity</a:t>
            </a:r>
          </a:p>
          <a:p>
            <a:pPr marL="0" indent="0">
              <a:buNone/>
            </a:pPr>
            <a:r>
              <a:rPr lang="en-GB" sz="2200" b="1" dirty="0">
                <a:latin typeface="Trebuchet MS" panose="020B0603020202020204" pitchFamily="34" charset="0"/>
              </a:rPr>
              <a:t>What helped?</a:t>
            </a:r>
          </a:p>
          <a:p>
            <a:pPr lvl="0"/>
            <a:r>
              <a:rPr lang="en-GB" sz="2200" dirty="0">
                <a:latin typeface="Trebuchet MS" panose="020B0603020202020204" pitchFamily="34" charset="0"/>
              </a:rPr>
              <a:t>Capacity building and Sustainable partnerships</a:t>
            </a:r>
          </a:p>
          <a:p>
            <a:pPr lvl="0"/>
            <a:r>
              <a:rPr lang="en-GB" sz="2200" dirty="0">
                <a:latin typeface="Trebuchet MS" panose="020B0603020202020204" pitchFamily="34" charset="0"/>
              </a:rPr>
              <a:t>Specialist advice and Integration into formal training of childcare workers</a:t>
            </a:r>
          </a:p>
          <a:p>
            <a:pPr marL="0" indent="0">
              <a:buNone/>
            </a:pPr>
            <a:r>
              <a:rPr lang="en-GB" sz="2200" b="1" dirty="0">
                <a:latin typeface="Trebuchet MS" panose="020B0603020202020204" pitchFamily="34" charset="0"/>
              </a:rPr>
              <a:t>What challenges were identified?</a:t>
            </a:r>
          </a:p>
          <a:p>
            <a:pPr lvl="0"/>
            <a:r>
              <a:rPr lang="en-GB" sz="2200" dirty="0">
                <a:latin typeface="Trebuchet MS" panose="020B0603020202020204" pitchFamily="34" charset="0"/>
              </a:rPr>
              <a:t>Limited funding and High staff turnover</a:t>
            </a:r>
          </a:p>
          <a:p>
            <a:pPr lvl="0"/>
            <a:r>
              <a:rPr lang="en-GB" sz="2200" dirty="0">
                <a:latin typeface="Trebuchet MS" panose="020B0603020202020204" pitchFamily="34" charset="0"/>
              </a:rPr>
              <a:t>More parent engagement needed and Lack of high level leadership</a:t>
            </a:r>
          </a:p>
          <a:p>
            <a:endParaRPr lang="en-GB" sz="2200" dirty="0"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13F2B-5DB5-4E4C-8487-E8F6478248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6" b="34660"/>
          <a:stretch/>
        </p:blipFill>
        <p:spPr>
          <a:xfrm>
            <a:off x="8852452" y="5605772"/>
            <a:ext cx="3216970" cy="12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1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DBE933-759A-45AE-AAB8-C73D2F62B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65" y="1532223"/>
            <a:ext cx="6647134" cy="53257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4624CB-F143-4519-AC85-359C58B1CE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6" b="34660"/>
          <a:stretch/>
        </p:blipFill>
        <p:spPr>
          <a:xfrm>
            <a:off x="8627166" y="5521326"/>
            <a:ext cx="3442256" cy="12902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8DB76E-C247-4634-8DCB-BC12E5B855F1}"/>
              </a:ext>
            </a:extLst>
          </p:cNvPr>
          <p:cNvSpPr/>
          <p:nvPr/>
        </p:nvSpPr>
        <p:spPr>
          <a:xfrm>
            <a:off x="1686560" y="173335"/>
            <a:ext cx="909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EPODE  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(France 2004–2018 /FLVS 1992–2004)   </a:t>
            </a:r>
          </a:p>
        </p:txBody>
      </p:sp>
    </p:spTree>
    <p:extLst>
      <p:ext uri="{BB962C8B-B14F-4D97-AF65-F5344CB8AC3E}">
        <p14:creationId xmlns:p14="http://schemas.microsoft.com/office/powerpoint/2010/main" val="2500613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E9B86F-6D2A-488D-952F-D90D403AA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564EEC-0403-478B-ACB3-F7B2CB6CE7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6" b="34660"/>
          <a:stretch/>
        </p:blipFill>
        <p:spPr>
          <a:xfrm>
            <a:off x="8627166" y="5521326"/>
            <a:ext cx="3442256" cy="129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02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DF9EB0-3B38-4C6A-A387-4C1E3F4C8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025" y="0"/>
            <a:ext cx="614983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6CF2B-7DCE-4896-8C25-32AA0E3DD0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6" b="34660"/>
          <a:stretch/>
        </p:blipFill>
        <p:spPr>
          <a:xfrm>
            <a:off x="8799862" y="5521326"/>
            <a:ext cx="3269560" cy="129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867</Words>
  <Application>Microsoft Office PowerPoint</Application>
  <PresentationFormat>Widescreen</PresentationFormat>
  <Paragraphs>122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Office Theme</vt:lpstr>
      <vt:lpstr>Reducing Childhood Obesity   case studies from local, national and international projects</vt:lpstr>
      <vt:lpstr>Obesity: Why prevention is better than cure  </vt:lpstr>
      <vt:lpstr>Understanding the causes of Obesity Too much of the wrong kinds of food and drink</vt:lpstr>
      <vt:lpstr>Preventing childhood obesity: one-off initiatives</vt:lpstr>
      <vt:lpstr>Four ‘Whole Systems’ interventions</vt:lpstr>
      <vt:lpstr>Romp &amp; Chomp  Geelong, Australia 2004–2008 </vt:lpstr>
      <vt:lpstr>PowerPoint Presentation</vt:lpstr>
      <vt:lpstr>PowerPoint Presentation</vt:lpstr>
      <vt:lpstr>PowerPoint Presentation</vt:lpstr>
      <vt:lpstr> The Children’s Obesity Clinic Treatment  (Holbaek, Denmark 2008-2018)</vt:lpstr>
      <vt:lpstr>A whole systems approach in the UK</vt:lpstr>
      <vt:lpstr>Voluntary, Statutory or Third Way?</vt:lpstr>
      <vt:lpstr>Social Marketing - Generation Z </vt:lpstr>
      <vt:lpstr>Social Marketing – to the Food &amp; Drinks Industry </vt:lpstr>
      <vt:lpstr>Conclusions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Baber</dc:creator>
  <cp:lastModifiedBy>Michael Baber</cp:lastModifiedBy>
  <cp:revision>73</cp:revision>
  <dcterms:created xsi:type="dcterms:W3CDTF">2018-10-14T14:38:05Z</dcterms:created>
  <dcterms:modified xsi:type="dcterms:W3CDTF">2018-11-21T21:49:41Z</dcterms:modified>
</cp:coreProperties>
</file>